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37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/>
  </p:normalViewPr>
  <p:slideViewPr>
    <p:cSldViewPr snapToGrid="0">
      <p:cViewPr>
        <p:scale>
          <a:sx n="40" d="100"/>
          <a:sy n="40" d="100"/>
        </p:scale>
        <p:origin x="-1380" y="246"/>
      </p:cViewPr>
      <p:guideLst>
        <p:guide orient="horz" pos="7937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0831131-150B-9F17-11F6-C789AE5C06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1E2A60-E078-E58C-22C5-53D68A4D6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70D19DC-10C1-4E11-A1A2-856EADE33960}" type="datetimeFigureOut">
              <a:rPr lang="fa-IR" smtClean="0"/>
              <a:t>02/07/1447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66B5BE-C72A-9193-5FF5-576FF447C3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1FF30F-08B9-EBBC-25CB-740B279E0C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1EC2DDE-39B6-4F71-90B1-750CB48952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42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D43B27A-41FB-45D4-A853-697E4C82E96D}" type="datetimeFigureOut">
              <a:rPr lang="fa-IR" smtClean="0"/>
              <a:t>02/07/1447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F6C98F3-6AD6-4B30-A2EB-77849B3B4C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294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1pPr>
    <a:lvl2pPr marL="322551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2pPr>
    <a:lvl3pPr marL="645103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3pPr>
    <a:lvl4pPr marL="967656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4pPr>
    <a:lvl5pPr marL="1290208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5pPr>
    <a:lvl6pPr marL="1612759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6pPr>
    <a:lvl7pPr marL="1935309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7pPr>
    <a:lvl8pPr marL="2257860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8pPr>
    <a:lvl9pPr marL="2580414" algn="l" defTabSz="645103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3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8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C69B-5D8C-402C-B04D-9DCACCD6B8D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9781-4ACF-4AC3-854C-5B4637686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800088" rtl="1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r" defTabSz="1800088" rtl="1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r" defTabSz="1800088" rtl="1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r" defTabSz="1800088" rtl="1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r" defTabSz="1800088" rtl="1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r" defTabSz="1800088" rtl="1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r" defTabSz="1800088" rtl="1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r" defTabSz="1800088" rtl="1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r" defTabSz="1800088" rtl="1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r" defTabSz="1800088" rtl="1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r" defTabSz="1800088" rtl="1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0963" y="4683890"/>
            <a:ext cx="16452964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999" b="1" dirty="0">
                <a:cs typeface="B Titr" panose="00000700000000000000" pitchFamily="2" charset="-78"/>
              </a:rPr>
              <a:t>درج عنوان  (</a:t>
            </a:r>
            <a:r>
              <a:rPr lang="en-US" sz="5999" b="1" dirty="0">
                <a:cs typeface="B Titr" panose="00000700000000000000" pitchFamily="2" charset="-78"/>
              </a:rPr>
              <a:t>B </a:t>
            </a:r>
            <a:r>
              <a:rPr lang="en-US" sz="5999" b="1" dirty="0" err="1">
                <a:cs typeface="B Titr" panose="00000700000000000000" pitchFamily="2" charset="-78"/>
              </a:rPr>
              <a:t>Titr</a:t>
            </a:r>
            <a:r>
              <a:rPr lang="en-US" sz="5999" b="1" dirty="0">
                <a:cs typeface="B Titr" panose="00000700000000000000" pitchFamily="2" charset="-78"/>
              </a:rPr>
              <a:t> 60 Bold</a:t>
            </a:r>
            <a:r>
              <a:rPr lang="fa-IR" sz="5999" b="1" dirty="0">
                <a:cs typeface="B Titr" panose="00000700000000000000" pitchFamily="2" charset="-78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009" y="6713718"/>
            <a:ext cx="164529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800" b="1" dirty="0">
                <a:cs typeface="B Nazanin" panose="00000400000000000000" pitchFamily="2" charset="-78"/>
              </a:rPr>
              <a:t>نام نویسنده</a:t>
            </a:r>
            <a:r>
              <a:rPr lang="fa-IR" sz="3800" b="1" baseline="30000" dirty="0">
                <a:cs typeface="B Nazanin" panose="00000400000000000000" pitchFamily="2" charset="-78"/>
              </a:rPr>
              <a:t>*</a:t>
            </a:r>
            <a:r>
              <a:rPr lang="fa-IR" sz="3800" b="1" dirty="0">
                <a:cs typeface="B Nazanin" panose="00000400000000000000" pitchFamily="2" charset="-78"/>
              </a:rPr>
              <a:t>،نام نویسنده</a:t>
            </a:r>
            <a:r>
              <a:rPr lang="fa-IR" sz="3800" b="1" baseline="30000" dirty="0">
                <a:cs typeface="B Nazanin" panose="00000400000000000000" pitchFamily="2" charset="-78"/>
              </a:rPr>
              <a:t>**</a:t>
            </a:r>
            <a:r>
              <a:rPr lang="fa-IR" sz="3800" b="1" dirty="0">
                <a:cs typeface="B Nazanin" panose="00000400000000000000" pitchFamily="2" charset="-78"/>
              </a:rPr>
              <a:t>،نام نویسنده</a:t>
            </a:r>
            <a:r>
              <a:rPr lang="fa-IR" sz="3800" b="1" baseline="30000" dirty="0">
                <a:cs typeface="B Nazanin" panose="00000400000000000000" pitchFamily="2" charset="-78"/>
              </a:rPr>
              <a:t>*** </a:t>
            </a:r>
            <a:r>
              <a:rPr lang="fa-IR" sz="3800" b="1" dirty="0">
                <a:cs typeface="B Titr" panose="00000700000000000000" pitchFamily="2" charset="-78"/>
              </a:rPr>
              <a:t>(</a:t>
            </a:r>
            <a:r>
              <a:rPr lang="en-US" sz="3800" b="1" dirty="0">
                <a:cs typeface="B Titr" panose="00000700000000000000" pitchFamily="2" charset="-78"/>
              </a:rPr>
              <a:t>B Nazanin  38 Bold</a:t>
            </a:r>
            <a:r>
              <a:rPr lang="fa-IR" sz="3800" b="1" dirty="0">
                <a:cs typeface="B Titr" panose="00000700000000000000" pitchFamily="2" charset="-78"/>
              </a:rPr>
              <a:t>)</a:t>
            </a:r>
            <a:endParaRPr lang="fa-IR" sz="3800" b="1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735" y="885396"/>
            <a:ext cx="16873512" cy="3374702"/>
          </a:xfrm>
          <a:prstGeom prst="rect">
            <a:avLst/>
          </a:prstGeom>
          <a:noFill/>
          <a:ln w="12700">
            <a:solidFill>
              <a:srgbClr val="00DA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507" dirty="0"/>
          </a:p>
        </p:txBody>
      </p:sp>
      <p:sp>
        <p:nvSpPr>
          <p:cNvPr id="3" name="TextBox 2"/>
          <p:cNvSpPr txBox="1"/>
          <p:nvPr/>
        </p:nvSpPr>
        <p:spPr>
          <a:xfrm>
            <a:off x="1261480" y="1046407"/>
            <a:ext cx="157617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7200" b="1" dirty="0">
                <a:solidFill>
                  <a:srgbClr val="0070C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تبیین ساختار مطلوب جمعیتی ایران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F9BCC9-793A-681B-CF43-10213E68A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485" y="752974"/>
            <a:ext cx="1349881" cy="13498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E843B86-ED18-FBDD-5BB5-528BB22CEF3D}"/>
              </a:ext>
            </a:extLst>
          </p:cNvPr>
          <p:cNvSpPr/>
          <p:nvPr/>
        </p:nvSpPr>
        <p:spPr>
          <a:xfrm>
            <a:off x="9400816" y="9460768"/>
            <a:ext cx="8099286" cy="6000221"/>
          </a:xfrm>
          <a:prstGeom prst="rect">
            <a:avLst/>
          </a:prstGeom>
          <a:noFill/>
          <a:ln w="12700">
            <a:solidFill>
              <a:srgbClr val="00DA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507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9945C2F-097B-1E4B-1FFF-48D0A68F428A}"/>
              </a:ext>
            </a:extLst>
          </p:cNvPr>
          <p:cNvSpPr/>
          <p:nvPr/>
        </p:nvSpPr>
        <p:spPr>
          <a:xfrm>
            <a:off x="646735" y="4511892"/>
            <a:ext cx="16873512" cy="4724583"/>
          </a:xfrm>
          <a:prstGeom prst="rect">
            <a:avLst/>
          </a:prstGeom>
          <a:noFill/>
          <a:ln w="12700">
            <a:solidFill>
              <a:srgbClr val="00DA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50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80772A-F490-F5B2-357B-CC588D881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6" y="1864695"/>
            <a:ext cx="1349881" cy="1012411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24075C7-CD35-A839-A7C9-F240AEB2A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0" b="29843"/>
          <a:stretch/>
        </p:blipFill>
        <p:spPr>
          <a:xfrm>
            <a:off x="2114373" y="881631"/>
            <a:ext cx="1349876" cy="101241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6E5D7CD-6102-056D-CF9C-E74579D2ABC0}"/>
              </a:ext>
            </a:extLst>
          </p:cNvPr>
          <p:cNvSpPr txBox="1"/>
          <p:nvPr/>
        </p:nvSpPr>
        <p:spPr>
          <a:xfrm>
            <a:off x="5842747" y="2420161"/>
            <a:ext cx="6569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6000" b="1" dirty="0">
                <a:solidFill>
                  <a:srgbClr val="0070C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چالش‌ها و راهبردها</a:t>
            </a:r>
            <a:endParaRPr lang="fa-IR" sz="60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85AB7FA-812D-570B-37B5-8B941594C6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6" y="885397"/>
            <a:ext cx="1349881" cy="10124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17A3058-2307-EE1A-7B77-D7637C31FC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6F3"/>
              </a:clrFrom>
              <a:clrTo>
                <a:srgbClr val="FA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366" y="845173"/>
            <a:ext cx="1349881" cy="13498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7FB2DEE-BC37-BFC0-9C4D-1D8875D8D7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221" y="2327475"/>
            <a:ext cx="1349881" cy="1349881"/>
          </a:xfrm>
          <a:prstGeom prst="rect">
            <a:avLst/>
          </a:prstGeom>
        </p:spPr>
      </p:pic>
      <p:sp>
        <p:nvSpPr>
          <p:cNvPr id="43" name="Rectangle 22">
            <a:extLst>
              <a:ext uri="{FF2B5EF4-FFF2-40B4-BE49-F238E27FC236}">
                <a16:creationId xmlns:a16="http://schemas.microsoft.com/office/drawing/2014/main" xmlns="" id="{5F3B4BD5-6F0C-13EB-2618-B9379B8C8920}"/>
              </a:ext>
            </a:extLst>
          </p:cNvPr>
          <p:cNvSpPr/>
          <p:nvPr/>
        </p:nvSpPr>
        <p:spPr>
          <a:xfrm>
            <a:off x="646731" y="9455488"/>
            <a:ext cx="8099286" cy="6000221"/>
          </a:xfrm>
          <a:prstGeom prst="rect">
            <a:avLst/>
          </a:prstGeom>
          <a:noFill/>
          <a:ln w="12700">
            <a:solidFill>
              <a:srgbClr val="00DA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507" dirty="0"/>
          </a:p>
        </p:txBody>
      </p:sp>
      <p:sp>
        <p:nvSpPr>
          <p:cNvPr id="44" name="Rectangle 22">
            <a:extLst>
              <a:ext uri="{FF2B5EF4-FFF2-40B4-BE49-F238E27FC236}">
                <a16:creationId xmlns:a16="http://schemas.microsoft.com/office/drawing/2014/main" xmlns="" id="{78795492-DE31-E56D-7D33-659A650D75BB}"/>
              </a:ext>
            </a:extLst>
          </p:cNvPr>
          <p:cNvSpPr/>
          <p:nvPr/>
        </p:nvSpPr>
        <p:spPr>
          <a:xfrm>
            <a:off x="9400816" y="15706573"/>
            <a:ext cx="8099286" cy="6000221"/>
          </a:xfrm>
          <a:prstGeom prst="rect">
            <a:avLst/>
          </a:prstGeom>
          <a:noFill/>
          <a:ln w="12700">
            <a:solidFill>
              <a:srgbClr val="00DA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507" dirty="0"/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xmlns="" id="{09A6DBE3-4FB0-DAF6-B3AC-9D8D80D70240}"/>
              </a:ext>
            </a:extLst>
          </p:cNvPr>
          <p:cNvSpPr/>
          <p:nvPr/>
        </p:nvSpPr>
        <p:spPr>
          <a:xfrm>
            <a:off x="645912" y="15706573"/>
            <a:ext cx="8099286" cy="6000221"/>
          </a:xfrm>
          <a:prstGeom prst="rect">
            <a:avLst/>
          </a:prstGeom>
          <a:noFill/>
          <a:ln w="12700">
            <a:solidFill>
              <a:srgbClr val="00DA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507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652F48F-B265-A7D4-A88F-674495012DA5}"/>
              </a:ext>
            </a:extLst>
          </p:cNvPr>
          <p:cNvSpPr txBox="1"/>
          <p:nvPr/>
        </p:nvSpPr>
        <p:spPr>
          <a:xfrm>
            <a:off x="13314947" y="9687770"/>
            <a:ext cx="403898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5000" b="1" dirty="0">
                <a:cs typeface="B Titr" panose="00000700000000000000" pitchFamily="2" charset="-78"/>
              </a:rPr>
              <a:t>سابقه و هدف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543C638-27AF-99C7-B920-A409C9B61143}"/>
              </a:ext>
            </a:extLst>
          </p:cNvPr>
          <p:cNvSpPr txBox="1"/>
          <p:nvPr/>
        </p:nvSpPr>
        <p:spPr>
          <a:xfrm>
            <a:off x="4139195" y="9687770"/>
            <a:ext cx="445462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5000" b="1" dirty="0">
                <a:cs typeface="B Titr" panose="00000700000000000000" pitchFamily="2" charset="-78"/>
              </a:rPr>
              <a:t>روش تحقیق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44137E1-D93C-AFB4-1BE3-367A6B3545BB}"/>
              </a:ext>
            </a:extLst>
          </p:cNvPr>
          <p:cNvSpPr txBox="1"/>
          <p:nvPr/>
        </p:nvSpPr>
        <p:spPr>
          <a:xfrm>
            <a:off x="11232557" y="15968324"/>
            <a:ext cx="612137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5000" b="1" dirty="0">
                <a:cs typeface="B Titr" panose="00000700000000000000" pitchFamily="2" charset="-78"/>
              </a:rPr>
              <a:t>یافته‌ها </a:t>
            </a:r>
            <a:r>
              <a:rPr lang="fa-IR" sz="2000" b="1" dirty="0">
                <a:cs typeface="B Titr" panose="00000700000000000000" pitchFamily="2" charset="-78"/>
              </a:rPr>
              <a:t>(جداول و نمودار و تصاویر)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73FC539-8811-80FC-5F34-456470249593}"/>
              </a:ext>
            </a:extLst>
          </p:cNvPr>
          <p:cNvSpPr txBox="1"/>
          <p:nvPr/>
        </p:nvSpPr>
        <p:spPr>
          <a:xfrm>
            <a:off x="5866761" y="15970194"/>
            <a:ext cx="272706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5000" b="1" dirty="0">
                <a:cs typeface="B Titr" panose="00000700000000000000" pitchFamily="2" charset="-78"/>
              </a:rPr>
              <a:t>نتیجه‌گیری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C8C6635-58E6-633D-5CEB-CC6782370D0A}"/>
              </a:ext>
            </a:extLst>
          </p:cNvPr>
          <p:cNvSpPr txBox="1"/>
          <p:nvPr/>
        </p:nvSpPr>
        <p:spPr>
          <a:xfrm>
            <a:off x="9617112" y="10583796"/>
            <a:ext cx="76928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3000" dirty="0">
                <a:cs typeface="B Nazanin" panose="00000400000000000000" pitchFamily="2" charset="-78"/>
              </a:rPr>
              <a:t>سابقه و هدف اینجا درج شود. (</a:t>
            </a:r>
            <a:r>
              <a:rPr lang="en-US" sz="3000" dirty="0">
                <a:cs typeface="B Nazanin" panose="00000400000000000000" pitchFamily="2" charset="-78"/>
              </a:rPr>
              <a:t>30</a:t>
            </a:r>
            <a:r>
              <a:rPr lang="fa-IR" sz="3000" dirty="0">
                <a:cs typeface="B Nazanin" panose="00000400000000000000" pitchFamily="2" charset="-78"/>
              </a:rPr>
              <a:t> </a:t>
            </a:r>
            <a:r>
              <a:rPr lang="en-US" sz="3000" dirty="0">
                <a:cs typeface="B Nazanin" panose="00000400000000000000" pitchFamily="2" charset="-78"/>
              </a:rPr>
              <a:t>B Nazanin</a:t>
            </a:r>
            <a:r>
              <a:rPr lang="fa-IR" sz="3000" dirty="0">
                <a:cs typeface="B Nazanin" panose="00000400000000000000" pitchFamily="2" charset="-78"/>
              </a:rPr>
              <a:t>)</a:t>
            </a:r>
          </a:p>
          <a:p>
            <a:pPr algn="just" rtl="1"/>
            <a:r>
              <a:rPr lang="fa-IR" sz="3000" dirty="0">
                <a:cs typeface="B Nazanin" panose="00000400000000000000" pitchFamily="2" charset="-78"/>
              </a:rPr>
              <a:t>حداکثر ده خط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C2759DC-A2BB-1872-8208-C8BC5B4EFFAB}"/>
              </a:ext>
            </a:extLst>
          </p:cNvPr>
          <p:cNvSpPr txBox="1"/>
          <p:nvPr/>
        </p:nvSpPr>
        <p:spPr>
          <a:xfrm>
            <a:off x="900965" y="10580269"/>
            <a:ext cx="76928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3000" dirty="0">
                <a:cs typeface="B Nazanin" panose="00000400000000000000" pitchFamily="2" charset="-78"/>
              </a:rPr>
              <a:t>مواد و روش‌ها اینجا درج شود. (</a:t>
            </a:r>
            <a:r>
              <a:rPr lang="en-US" sz="3000" dirty="0">
                <a:cs typeface="B Nazanin" panose="00000400000000000000" pitchFamily="2" charset="-78"/>
              </a:rPr>
              <a:t>30</a:t>
            </a:r>
            <a:r>
              <a:rPr lang="fa-IR" sz="3000" dirty="0">
                <a:cs typeface="B Nazanin" panose="00000400000000000000" pitchFamily="2" charset="-78"/>
              </a:rPr>
              <a:t> </a:t>
            </a:r>
            <a:r>
              <a:rPr lang="en-US" sz="3000" dirty="0">
                <a:cs typeface="B Nazanin" panose="00000400000000000000" pitchFamily="2" charset="-78"/>
              </a:rPr>
              <a:t>B Nazanin</a:t>
            </a:r>
            <a:r>
              <a:rPr lang="fa-IR" sz="3000" dirty="0">
                <a:cs typeface="B Nazanin" panose="00000400000000000000" pitchFamily="2" charset="-78"/>
              </a:rPr>
              <a:t>)</a:t>
            </a:r>
          </a:p>
          <a:p>
            <a:pPr algn="just" rtl="1"/>
            <a:r>
              <a:rPr lang="fa-IR" sz="3000" dirty="0">
                <a:cs typeface="B Nazanin" panose="00000400000000000000" pitchFamily="2" charset="-78"/>
              </a:rPr>
              <a:t>حداکثر ده خط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40A6275-B15C-4567-BA4F-15CAB00852F0}"/>
              </a:ext>
            </a:extLst>
          </p:cNvPr>
          <p:cNvSpPr txBox="1"/>
          <p:nvPr/>
        </p:nvSpPr>
        <p:spPr>
          <a:xfrm>
            <a:off x="9533952" y="16845438"/>
            <a:ext cx="76928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3000" dirty="0">
                <a:cs typeface="B Nazanin" panose="00000400000000000000" pitchFamily="2" charset="-78"/>
              </a:rPr>
              <a:t>یافته‌ها اینجا درج شود. (</a:t>
            </a:r>
            <a:r>
              <a:rPr lang="en-US" sz="3000" dirty="0">
                <a:cs typeface="B Nazanin" panose="00000400000000000000" pitchFamily="2" charset="-78"/>
              </a:rPr>
              <a:t>30</a:t>
            </a:r>
            <a:r>
              <a:rPr lang="fa-IR" sz="3000" dirty="0">
                <a:cs typeface="B Nazanin" panose="00000400000000000000" pitchFamily="2" charset="-78"/>
              </a:rPr>
              <a:t> </a:t>
            </a:r>
            <a:r>
              <a:rPr lang="en-US" sz="3000" dirty="0">
                <a:cs typeface="B Nazanin" panose="00000400000000000000" pitchFamily="2" charset="-78"/>
              </a:rPr>
              <a:t>B Nazanin</a:t>
            </a:r>
            <a:r>
              <a:rPr lang="fa-IR" sz="3000" dirty="0">
                <a:cs typeface="B Nazanin" panose="00000400000000000000" pitchFamily="2" charset="-78"/>
              </a:rPr>
              <a:t>)</a:t>
            </a:r>
          </a:p>
          <a:p>
            <a:pPr algn="just" rtl="1"/>
            <a:r>
              <a:rPr lang="fa-IR" sz="3000" dirty="0">
                <a:cs typeface="B Nazanin" panose="00000400000000000000" pitchFamily="2" charset="-78"/>
              </a:rPr>
              <a:t>حداکثر ده خط</a:t>
            </a:r>
            <a:endParaRPr lang="en-US" sz="3000" dirty="0">
              <a:cs typeface="B Nazanin" panose="000004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85210A0-0CAA-40C6-5B7E-FA432F7D86B8}"/>
              </a:ext>
            </a:extLst>
          </p:cNvPr>
          <p:cNvSpPr txBox="1"/>
          <p:nvPr/>
        </p:nvSpPr>
        <p:spPr>
          <a:xfrm>
            <a:off x="900963" y="16831266"/>
            <a:ext cx="76928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3000" dirty="0">
                <a:cs typeface="B Nazanin" panose="00000400000000000000" pitchFamily="2" charset="-78"/>
              </a:rPr>
              <a:t>نتیجه‌گیری اینجا درج شود. (</a:t>
            </a:r>
            <a:r>
              <a:rPr lang="en-US" sz="3000" dirty="0">
                <a:cs typeface="B Nazanin" panose="00000400000000000000" pitchFamily="2" charset="-78"/>
              </a:rPr>
              <a:t>30</a:t>
            </a:r>
            <a:r>
              <a:rPr lang="fa-IR" sz="3000" dirty="0">
                <a:cs typeface="B Nazanin" panose="00000400000000000000" pitchFamily="2" charset="-78"/>
              </a:rPr>
              <a:t> </a:t>
            </a:r>
            <a:r>
              <a:rPr lang="en-US" sz="3000" dirty="0">
                <a:cs typeface="B Nazanin" panose="00000400000000000000" pitchFamily="2" charset="-78"/>
              </a:rPr>
              <a:t>B Nazanin</a:t>
            </a:r>
            <a:r>
              <a:rPr lang="fa-IR" sz="3000" dirty="0">
                <a:cs typeface="B Nazanin" panose="00000400000000000000" pitchFamily="2" charset="-78"/>
              </a:rPr>
              <a:t>)</a:t>
            </a:r>
          </a:p>
          <a:p>
            <a:pPr algn="just" rtl="1"/>
            <a:r>
              <a:rPr lang="fa-IR" sz="3000" dirty="0">
                <a:cs typeface="B Nazanin" panose="00000400000000000000" pitchFamily="2" charset="-78"/>
              </a:rPr>
              <a:t>حداکثر ده خط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590A16-A679-FBAA-A1AB-C17C922B7FF3}"/>
              </a:ext>
            </a:extLst>
          </p:cNvPr>
          <p:cNvSpPr txBox="1"/>
          <p:nvPr/>
        </p:nvSpPr>
        <p:spPr>
          <a:xfrm>
            <a:off x="773849" y="7970208"/>
            <a:ext cx="1645296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600" baseline="30000" dirty="0">
                <a:cs typeface="B Nazanin" panose="00000400000000000000" pitchFamily="2" charset="-78"/>
              </a:rPr>
              <a:t>*</a:t>
            </a:r>
            <a:r>
              <a:rPr lang="fa-IR" sz="2600" dirty="0">
                <a:cs typeface="B Nazanin" panose="00000400000000000000" pitchFamily="2" charset="-78"/>
              </a:rPr>
              <a:t> عنوان علمی/شغلی نویسنده (مرتبه علمی/دانشکده/گروه/دانشگاه) (نویسنده مسئول) - ایمیل (ترجیحا دانشگاهی) (</a:t>
            </a:r>
            <a:r>
              <a:rPr lang="en-US" sz="2600" dirty="0">
                <a:cs typeface="B Nazanin" panose="00000400000000000000" pitchFamily="2" charset="-78"/>
              </a:rPr>
              <a:t>B Nazanin  26</a:t>
            </a:r>
            <a:r>
              <a:rPr lang="fa-IR" sz="2600" dirty="0">
                <a:cs typeface="B Nazanin" panose="00000400000000000000" pitchFamily="2" charset="-78"/>
              </a:rPr>
              <a:t>)</a:t>
            </a:r>
          </a:p>
          <a:p>
            <a:pPr algn="ctr" rtl="1"/>
            <a:r>
              <a:rPr lang="fa-IR" sz="2600" baseline="30000" dirty="0">
                <a:cs typeface="B Nazanin" panose="00000400000000000000" pitchFamily="2" charset="-78"/>
              </a:rPr>
              <a:t>**</a:t>
            </a:r>
            <a:r>
              <a:rPr lang="fa-IR" sz="2600" dirty="0">
                <a:cs typeface="B Nazanin" panose="00000400000000000000" pitchFamily="2" charset="-78"/>
              </a:rPr>
              <a:t> عنوان علمی/شغلی نویسنده (مرتبه علمی/دانشکده/گروه/دانشگاه) - ایمیل (ترجیحا دانشگاهی) (</a:t>
            </a:r>
            <a:r>
              <a:rPr lang="en-US" sz="2600" dirty="0">
                <a:cs typeface="B Nazanin" panose="00000400000000000000" pitchFamily="2" charset="-78"/>
              </a:rPr>
              <a:t>B Nazanin  26</a:t>
            </a:r>
            <a:r>
              <a:rPr lang="fa-IR" sz="2600" dirty="0">
                <a:cs typeface="B Nazanin" panose="00000400000000000000" pitchFamily="2" charset="-78"/>
              </a:rPr>
              <a:t>)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78795492-DE31-E56D-7D33-659A650D75BB}"/>
              </a:ext>
            </a:extLst>
          </p:cNvPr>
          <p:cNvSpPr/>
          <p:nvPr/>
        </p:nvSpPr>
        <p:spPr>
          <a:xfrm>
            <a:off x="9400816" y="21952379"/>
            <a:ext cx="8099286" cy="2228653"/>
          </a:xfrm>
          <a:prstGeom prst="rect">
            <a:avLst/>
          </a:prstGeom>
          <a:noFill/>
          <a:ln w="12700">
            <a:solidFill>
              <a:srgbClr val="00DA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507" dirty="0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xmlns="" id="{78795492-DE31-E56D-7D33-659A650D75BB}"/>
              </a:ext>
            </a:extLst>
          </p:cNvPr>
          <p:cNvSpPr/>
          <p:nvPr/>
        </p:nvSpPr>
        <p:spPr>
          <a:xfrm>
            <a:off x="645912" y="21952379"/>
            <a:ext cx="8099286" cy="2228653"/>
          </a:xfrm>
          <a:prstGeom prst="rect">
            <a:avLst/>
          </a:prstGeom>
          <a:noFill/>
          <a:ln w="12700">
            <a:solidFill>
              <a:srgbClr val="00DA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507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73FC539-8811-80FC-5F34-456470249593}"/>
              </a:ext>
            </a:extLst>
          </p:cNvPr>
          <p:cNvSpPr txBox="1"/>
          <p:nvPr/>
        </p:nvSpPr>
        <p:spPr>
          <a:xfrm>
            <a:off x="14626867" y="22117117"/>
            <a:ext cx="272706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000" b="1" dirty="0">
                <a:cs typeface="B Titr" panose="00000700000000000000" pitchFamily="2" charset="-78"/>
              </a:rPr>
              <a:t>واژگان کلیدی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40A6275-B15C-4567-BA4F-15CAB00852F0}"/>
              </a:ext>
            </a:extLst>
          </p:cNvPr>
          <p:cNvSpPr txBox="1"/>
          <p:nvPr/>
        </p:nvSpPr>
        <p:spPr>
          <a:xfrm>
            <a:off x="9627753" y="22751853"/>
            <a:ext cx="7692861" cy="496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2600" dirty="0">
                <a:cs typeface="B Nazanin" panose="00000400000000000000" pitchFamily="2" charset="-78"/>
              </a:rPr>
              <a:t>(</a:t>
            </a:r>
            <a:r>
              <a:rPr lang="en-US" sz="2600" dirty="0">
                <a:cs typeface="B Nazanin" panose="00000400000000000000" pitchFamily="2" charset="-78"/>
              </a:rPr>
              <a:t>26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en-US" sz="2600" dirty="0">
                <a:cs typeface="B Nazanin" panose="00000400000000000000" pitchFamily="2" charset="-78"/>
              </a:rPr>
              <a:t>B </a:t>
            </a:r>
            <a:r>
              <a:rPr lang="en-US" sz="2600" dirty="0" err="1">
                <a:cs typeface="B Nazanin" panose="00000400000000000000" pitchFamily="2" charset="-78"/>
              </a:rPr>
              <a:t>Nazanin</a:t>
            </a:r>
            <a:r>
              <a:rPr lang="fa-IR" sz="2600" dirty="0">
                <a:cs typeface="B Nazanin" panose="00000400000000000000" pitchFamily="2" charset="-78"/>
              </a:rPr>
              <a:t>) حداکثر پنج کلیدواژه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3FC539-8811-80FC-5F34-456470249593}"/>
              </a:ext>
            </a:extLst>
          </p:cNvPr>
          <p:cNvSpPr txBox="1"/>
          <p:nvPr/>
        </p:nvSpPr>
        <p:spPr>
          <a:xfrm>
            <a:off x="5866761" y="22117116"/>
            <a:ext cx="272706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000" b="1" dirty="0" smtClean="0">
                <a:cs typeface="B Titr" panose="00000700000000000000" pitchFamily="2" charset="-78"/>
              </a:rPr>
              <a:t>اهم منابع</a:t>
            </a:r>
            <a:endParaRPr lang="fa-IR" sz="3000" b="1" dirty="0">
              <a:cs typeface="B Titr" panose="000007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40A6275-B15C-4567-BA4F-15CAB00852F0}"/>
              </a:ext>
            </a:extLst>
          </p:cNvPr>
          <p:cNvSpPr txBox="1"/>
          <p:nvPr/>
        </p:nvSpPr>
        <p:spPr>
          <a:xfrm>
            <a:off x="900967" y="22751853"/>
            <a:ext cx="7692861" cy="496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2600" dirty="0">
                <a:cs typeface="B Nazanin" panose="00000400000000000000" pitchFamily="2" charset="-78"/>
              </a:rPr>
              <a:t>(</a:t>
            </a:r>
            <a:r>
              <a:rPr lang="en-US" sz="2600" dirty="0">
                <a:cs typeface="B Nazanin" panose="00000400000000000000" pitchFamily="2" charset="-78"/>
              </a:rPr>
              <a:t>26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en-US" sz="2600" dirty="0">
                <a:cs typeface="B Nazanin" panose="00000400000000000000" pitchFamily="2" charset="-78"/>
              </a:rPr>
              <a:t>B </a:t>
            </a:r>
            <a:r>
              <a:rPr lang="en-US" sz="2600" dirty="0" err="1">
                <a:cs typeface="B Nazanin" panose="00000400000000000000" pitchFamily="2" charset="-78"/>
              </a:rPr>
              <a:t>Nazanin</a:t>
            </a:r>
            <a:r>
              <a:rPr lang="fa-IR" sz="2600">
                <a:cs typeface="B Nazanin" panose="00000400000000000000" pitchFamily="2" charset="-78"/>
              </a:rPr>
              <a:t>) </a:t>
            </a:r>
            <a:endParaRPr lang="fa-IR" sz="2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96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530</TotalTime>
  <Words>160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click</dc:creator>
  <cp:lastModifiedBy>hardware</cp:lastModifiedBy>
  <cp:revision>38</cp:revision>
  <dcterms:created xsi:type="dcterms:W3CDTF">2018-11-27T16:21:12Z</dcterms:created>
  <dcterms:modified xsi:type="dcterms:W3CDTF">2025-12-21T06:19:45Z</dcterms:modified>
</cp:coreProperties>
</file>